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  <p:sldId id="268" r:id="rId10"/>
    <p:sldId id="269" r:id="rId11"/>
    <p:sldId id="264" r:id="rId12"/>
    <p:sldId id="265" r:id="rId13"/>
    <p:sldId id="267" r:id="rId14"/>
    <p:sldId id="266" r:id="rId15"/>
  </p:sldIdLst>
  <p:sldSz cx="14630400" cy="8229600"/>
  <p:notesSz cx="8229600" cy="146304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Epilogue" panose="020B0604020202020204" charset="0"/>
      <p:regular r:id="rId21"/>
    </p:embeddedFont>
    <p:embeddedFont>
      <p:font typeface="Fraunces Medium" panose="020B0604020202020204" charset="0"/>
      <p:regular r:id="rId22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E2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71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7958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67312bc4a0ff26285d73bc39">
            <a:hlinkClick r:id="" action="ppaction://media"/>
            <a:extLst>
              <a:ext uri="{FF2B5EF4-FFF2-40B4-BE49-F238E27FC236}">
                <a16:creationId xmlns:a16="http://schemas.microsoft.com/office/drawing/2014/main" id="{ED7B3533-D5EA-49E1-B5BF-9B50AFC541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softEdge">
            <a:bevelT w="203200" h="101600" prst="cross"/>
            <a:contourClr>
              <a:srgbClr val="FFFFFF"/>
            </a:contourClr>
          </a:sp3d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B30B2AB1-2B9D-486A-89F7-F825B08F0002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ext 0"/>
          <p:cNvSpPr/>
          <p:nvPr/>
        </p:nvSpPr>
        <p:spPr>
          <a:xfrm>
            <a:off x="793790" y="25922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3181945"/>
            <a:ext cx="13173249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 err="1"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Monitoramento</a:t>
            </a:r>
            <a:r>
              <a:rPr lang="en-US" sz="6150" b="1" dirty="0"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de </a:t>
            </a:r>
            <a:r>
              <a:rPr lang="en-US" sz="6150" b="1" dirty="0" err="1"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trânsito</a:t>
            </a:r>
            <a:endParaRPr lang="en-US" sz="6150" b="1" dirty="0"/>
          </a:p>
        </p:txBody>
      </p:sp>
      <p:sp>
        <p:nvSpPr>
          <p:cNvPr id="4" name="Text 2"/>
          <p:cNvSpPr/>
          <p:nvPr/>
        </p:nvSpPr>
        <p:spPr>
          <a:xfrm>
            <a:off x="793790" y="547854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latin typeface="Epilogue" pitchFamily="34" charset="0"/>
                <a:ea typeface="Epilogue" pitchFamily="34" charset="-122"/>
                <a:cs typeface="Epilogue" pitchFamily="34" charset="-120"/>
              </a:rPr>
              <a:t>Sistema inteligente para </a:t>
            </a:r>
            <a:r>
              <a:rPr lang="en-US" sz="1750" b="1" dirty="0" err="1">
                <a:latin typeface="Epilogue" pitchFamily="34" charset="0"/>
                <a:ea typeface="Epilogue" pitchFamily="34" charset="-122"/>
                <a:cs typeface="Epilogue" pitchFamily="34" charset="-120"/>
              </a:rPr>
              <a:t>coleta</a:t>
            </a:r>
            <a:r>
              <a:rPr lang="en-US" sz="1750" b="1" dirty="0">
                <a:latin typeface="Epilogue" pitchFamily="34" charset="0"/>
                <a:ea typeface="Epilogue" pitchFamily="34" charset="-122"/>
                <a:cs typeface="Epilogue" pitchFamily="34" charset="-120"/>
              </a:rPr>
              <a:t> de dados de tráfego urbano.</a:t>
            </a:r>
            <a:endParaRPr lang="en-US" sz="1750" b="1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A607B67-8C9E-412B-96E8-7ED8E984AE64}"/>
              </a:ext>
            </a:extLst>
          </p:cNvPr>
          <p:cNvSpPr/>
          <p:nvPr/>
        </p:nvSpPr>
        <p:spPr>
          <a:xfrm>
            <a:off x="11632557" y="5841445"/>
            <a:ext cx="2743200" cy="206627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chemeClr val="tx1"/>
                </a:solidFill>
              </a:rPr>
              <a:t>--Alunos--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Alexandre Alcindo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Gabriel Dante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Guilherme Paulino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Reginaldo Antonelli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Ricardo Oliveira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Yuri Pimentel</a:t>
            </a:r>
            <a:br>
              <a:rPr lang="pt-BR" sz="2400" b="1" dirty="0">
                <a:solidFill>
                  <a:schemeClr val="tx1"/>
                </a:solidFill>
              </a:rPr>
            </a:br>
            <a:endParaRPr lang="pt-BR" sz="2400" b="1" dirty="0">
              <a:solidFill>
                <a:schemeClr val="tx1"/>
              </a:solidFill>
            </a:endParaRPr>
          </a:p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D646207A-93D5-4B2B-982F-022E437B40F1}"/>
              </a:ext>
            </a:extLst>
          </p:cNvPr>
          <p:cNvSpPr txBox="1"/>
          <p:nvPr/>
        </p:nvSpPr>
        <p:spPr>
          <a:xfrm>
            <a:off x="4610440" y="1222044"/>
            <a:ext cx="50658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</a:rPr>
              <a:t>Visualização dos dados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E80B4CB-E9DC-41F1-AD11-B8A21DC20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559" y="3349445"/>
            <a:ext cx="13489282" cy="3658111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B508908C-5031-4C7B-82A9-9AEBB6D9B00F}"/>
              </a:ext>
            </a:extLst>
          </p:cNvPr>
          <p:cNvSpPr txBox="1"/>
          <p:nvPr/>
        </p:nvSpPr>
        <p:spPr>
          <a:xfrm>
            <a:off x="6041537" y="2270355"/>
            <a:ext cx="2203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Apresentação prática</a:t>
            </a:r>
          </a:p>
        </p:txBody>
      </p:sp>
    </p:spTree>
    <p:extLst>
      <p:ext uri="{BB962C8B-B14F-4D97-AF65-F5344CB8AC3E}">
        <p14:creationId xmlns:p14="http://schemas.microsoft.com/office/powerpoint/2010/main" val="3250731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03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Casos de Sucesso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72715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São Paulo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Redução de 30% no tempo médio de deslocamento.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672715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5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Rio de Janeiro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993487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Otimização de semáforos reduziu congestionamentos em 25%.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672715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Curitiba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Integração com transporte público melhorou eficiência em 40%.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714" y="772478"/>
            <a:ext cx="5448657" cy="681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Próximos Passos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1074301" y="1780342"/>
            <a:ext cx="30480" cy="5676662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1304211" y="2255401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844391" y="2025491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14532" y="2107168"/>
            <a:ext cx="149900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288143" y="1998226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Demonstração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2288143" y="2469475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Apresentação detalhada do sistema em funcionamento.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04211" y="3729038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844391" y="3499128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90481" y="3580805"/>
            <a:ext cx="198120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2288143" y="3471863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Projeto Piloto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2288143" y="3943112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Implementação em área estratégica da cidade.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04211" y="5202674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844391" y="4972764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99292" y="5054441"/>
            <a:ext cx="180499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2288143" y="4945499"/>
            <a:ext cx="2829520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 err="1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Adição</a:t>
            </a: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de </a:t>
            </a:r>
            <a:r>
              <a:rPr lang="en-US" sz="2100" dirty="0" err="1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novos</a:t>
            </a: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dados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2288143" y="5416748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Adicionar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novos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medidores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de dados.</a:t>
            </a:r>
            <a:endParaRPr lang="en-US" sz="1700" dirty="0"/>
          </a:p>
        </p:txBody>
      </p:sp>
      <p:sp>
        <p:nvSpPr>
          <p:cNvPr id="20" name="Shape 17"/>
          <p:cNvSpPr/>
          <p:nvPr/>
        </p:nvSpPr>
        <p:spPr>
          <a:xfrm>
            <a:off x="1304211" y="6676311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21" name="Shape 18"/>
          <p:cNvSpPr/>
          <p:nvPr/>
        </p:nvSpPr>
        <p:spPr>
          <a:xfrm>
            <a:off x="844391" y="6446401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989528" y="6528078"/>
            <a:ext cx="199906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550" dirty="0"/>
          </a:p>
        </p:txBody>
      </p:sp>
      <p:sp>
        <p:nvSpPr>
          <p:cNvPr id="23" name="Text 20"/>
          <p:cNvSpPr/>
          <p:nvPr/>
        </p:nvSpPr>
        <p:spPr>
          <a:xfrm>
            <a:off x="2288143" y="6419136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 err="1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Integração</a:t>
            </a: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com IOT</a:t>
            </a:r>
            <a:endParaRPr lang="en-US" sz="2100" dirty="0"/>
          </a:p>
        </p:txBody>
      </p:sp>
      <p:sp>
        <p:nvSpPr>
          <p:cNvPr id="24" name="Text 21"/>
          <p:cNvSpPr/>
          <p:nvPr/>
        </p:nvSpPr>
        <p:spPr>
          <a:xfrm>
            <a:off x="2288143" y="6890385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 err="1">
                <a:solidFill>
                  <a:srgbClr val="EBECEF"/>
                </a:solidFill>
                <a:latin typeface="Epilogue" pitchFamily="34" charset="0"/>
              </a:rPr>
              <a:t>Implementar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</a:rPr>
              <a:t> </a:t>
            </a:r>
            <a:r>
              <a:rPr lang="en-US" sz="1700" dirty="0" err="1">
                <a:solidFill>
                  <a:srgbClr val="EBECEF"/>
                </a:solidFill>
                <a:latin typeface="Epilogue" pitchFamily="34" charset="0"/>
              </a:rPr>
              <a:t>transmissão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</a:rPr>
              <a:t> de dados </a:t>
            </a:r>
            <a:r>
              <a:rPr lang="en-US" sz="1700" dirty="0" err="1">
                <a:solidFill>
                  <a:srgbClr val="EBECEF"/>
                </a:solidFill>
                <a:latin typeface="Epilogue" pitchFamily="34" charset="0"/>
              </a:rPr>
              <a:t>remotos</a:t>
            </a:r>
            <a:endParaRPr lang="en-US" sz="17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0E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809920C-B3B1-4F54-A818-3C514EB79E0F}"/>
              </a:ext>
            </a:extLst>
          </p:cNvPr>
          <p:cNvSpPr txBox="1"/>
          <p:nvPr/>
        </p:nvSpPr>
        <p:spPr>
          <a:xfrm>
            <a:off x="5021655" y="1027289"/>
            <a:ext cx="45870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 err="1">
                <a:solidFill>
                  <a:schemeClr val="bg1"/>
                </a:solidFill>
              </a:rPr>
              <a:t>Arduinos</a:t>
            </a:r>
            <a:r>
              <a:rPr lang="pt-BR" sz="3000" b="1" dirty="0">
                <a:solidFill>
                  <a:schemeClr val="bg1"/>
                </a:solidFill>
              </a:rPr>
              <a:t> a serem utilizados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433542A-E19E-47F2-98E6-F9D81F4B0768}"/>
              </a:ext>
            </a:extLst>
          </p:cNvPr>
          <p:cNvSpPr txBox="1"/>
          <p:nvPr/>
        </p:nvSpPr>
        <p:spPr>
          <a:xfrm>
            <a:off x="1984840" y="5939885"/>
            <a:ext cx="38093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 err="1">
                <a:solidFill>
                  <a:schemeClr val="bg1"/>
                </a:solidFill>
              </a:rPr>
              <a:t>Familia</a:t>
            </a:r>
            <a:r>
              <a:rPr lang="pt-BR" sz="3000" b="1" dirty="0">
                <a:solidFill>
                  <a:schemeClr val="bg1"/>
                </a:solidFill>
              </a:rPr>
              <a:t> </a:t>
            </a:r>
            <a:r>
              <a:rPr lang="pt-BR" sz="3000" b="1" dirty="0" err="1">
                <a:solidFill>
                  <a:schemeClr val="bg1"/>
                </a:solidFill>
              </a:rPr>
              <a:t>raspberry</a:t>
            </a:r>
            <a:r>
              <a:rPr lang="pt-BR" sz="3000" b="1" dirty="0">
                <a:solidFill>
                  <a:schemeClr val="bg1"/>
                </a:solidFill>
              </a:rPr>
              <a:t> </a:t>
            </a:r>
            <a:r>
              <a:rPr lang="pt-BR" sz="3000" b="1" dirty="0" err="1">
                <a:solidFill>
                  <a:schemeClr val="bg1"/>
                </a:solidFill>
              </a:rPr>
              <a:t>pi</a:t>
            </a:r>
            <a:r>
              <a:rPr lang="pt-BR" sz="3000" b="1" dirty="0">
                <a:solidFill>
                  <a:schemeClr val="bg1"/>
                </a:solidFill>
              </a:rPr>
              <a:t> +3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51F6173-4012-40D6-85D7-05A2FD1E7D1C}"/>
              </a:ext>
            </a:extLst>
          </p:cNvPr>
          <p:cNvSpPr txBox="1"/>
          <p:nvPr/>
        </p:nvSpPr>
        <p:spPr>
          <a:xfrm>
            <a:off x="8386048" y="5939885"/>
            <a:ext cx="41310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>
                <a:solidFill>
                  <a:schemeClr val="bg1"/>
                </a:solidFill>
              </a:rPr>
              <a:t>Modulo Ethernet W5100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A2374039-616B-497B-A806-8AD5F3592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076" y="2190750"/>
            <a:ext cx="4752975" cy="38481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AF0D0F93-60C3-48AD-8A18-95D9DA348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1378" y="2190750"/>
            <a:ext cx="4752975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0059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Agradecimento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Agradecemos o seu tempo e interesse em nossa solução. Estamos à disposição para responder a quaisquer dúvidas.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917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Cidades Inteligentes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075146"/>
            <a:ext cx="28692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Tecnologia Integrada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565565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Sensores e redes conectadas monitoram sistemas urbanos.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0751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Gestão Eficiente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56556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IoT e IA otimizam recursos e reduzem desperdícios.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15520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349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Desafios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84037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Altos custos, infraestrutura e proteção de dados.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4228" y="388382"/>
            <a:ext cx="3530679" cy="441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450"/>
              </a:lnSpc>
              <a:buNone/>
            </a:pPr>
            <a:r>
              <a:rPr lang="en-US" sz="27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Desafio Urbano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494228" y="1735470"/>
            <a:ext cx="1959769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Crescimento Acelerado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494228" y="2097301"/>
            <a:ext cx="6820972" cy="1014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Expansão urbana gera problemas de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mobilidade</a:t>
            </a:r>
            <a:endParaRPr lang="en-US" sz="20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1750"/>
              </a:lnSpc>
              <a:buNone/>
            </a:pP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complexos</a:t>
            </a: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494228" y="3132630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Dados Imprecisos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494228" y="3494461"/>
            <a:ext cx="4317087" cy="451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Falta de informações confiáveis prejudica planejamento eficaz.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494228" y="4278673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Congestionamentos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4228" y="4640504"/>
            <a:ext cx="4317087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Trânsito caótico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impacta</a:t>
            </a: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qualidade</a:t>
            </a:r>
            <a:endParaRPr lang="en-US" sz="20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de vida e economia.</a:t>
            </a:r>
            <a:endParaRPr lang="en-US" sz="20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1182648"/>
            <a:ext cx="6121567" cy="625339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2085" y="651867"/>
            <a:ext cx="6269355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Nossa Solução Inteligente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497360" y="1597581"/>
            <a:ext cx="22860" cy="5980152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6715958" y="2046208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6278761" y="1827609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38424" y="1904286"/>
            <a:ext cx="140732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633573" y="1802011"/>
            <a:ext cx="3850600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Monitoramento em Tempo Real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33573" y="2244090"/>
            <a:ext cx="62811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Câmeras e sensores IoT capturam fluxo veicular contínuo.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15958" y="3428762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6278761" y="3210163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15802" y="3286839"/>
            <a:ext cx="185976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7633573" y="3184565"/>
            <a:ext cx="3055025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Processamento de Dados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633573" y="3626644"/>
            <a:ext cx="628114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Arduino e servidores analisam informações com algoritmos avançados.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15958" y="5138499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6278761" y="4919901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24136" y="4996577"/>
            <a:ext cx="169307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7633573" y="4894302"/>
            <a:ext cx="2779038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Visualização Interativa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633573" y="5336381"/>
            <a:ext cx="628114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Dashboards dinâmicos apresentam dados para tomada de decisões.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715958" y="6848237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21" name="Shape 18"/>
          <p:cNvSpPr/>
          <p:nvPr/>
        </p:nvSpPr>
        <p:spPr>
          <a:xfrm>
            <a:off x="6278761" y="6629638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414968" y="6706314"/>
            <a:ext cx="187643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400" dirty="0"/>
          </a:p>
        </p:txBody>
      </p:sp>
      <p:sp>
        <p:nvSpPr>
          <p:cNvPr id="23" name="Text 20"/>
          <p:cNvSpPr/>
          <p:nvPr/>
        </p:nvSpPr>
        <p:spPr>
          <a:xfrm>
            <a:off x="7633573" y="6604040"/>
            <a:ext cx="2556272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Tomada de Decisão</a:t>
            </a:r>
            <a:endParaRPr lang="en-US" sz="2000" dirty="0"/>
          </a:p>
        </p:txBody>
      </p:sp>
      <p:sp>
        <p:nvSpPr>
          <p:cNvPr id="24" name="Text 21"/>
          <p:cNvSpPr/>
          <p:nvPr/>
        </p:nvSpPr>
        <p:spPr>
          <a:xfrm>
            <a:off x="7633573" y="7046119"/>
            <a:ext cx="62811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Autoridades otimizam trânsito com base em insights precisos.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097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Público-Alvo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7355" y="3398877"/>
            <a:ext cx="1559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138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Gestores Públicos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80428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Secretarias de Trânsito e planejadores urbanos.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3909" y="3398877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313867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Engenheiros de Mobilidade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15861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Profissionais focados em otimização do fluxo viário.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3663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41400" y="5451396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366385"/>
            <a:ext cx="35105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Agências Governamentais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85680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Desenvolvimento de políticas de mobilidade sustentável.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315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4858" y="3333750"/>
            <a:ext cx="6374963" cy="682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Benefícios para a Cidade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858" y="4344472"/>
            <a:ext cx="3275171" cy="8740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3337" y="5546288"/>
            <a:ext cx="2838212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Mobilidade Aprimorada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983337" y="6360081"/>
            <a:ext cx="2838212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Redução de congestionamentos e otimização do fluxo.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0029" y="4344472"/>
            <a:ext cx="3275171" cy="8740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258508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Decisões Embasadas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4258508" y="6018728"/>
            <a:ext cx="2838212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Gestão urbana baseada em dados concretos.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344472"/>
            <a:ext cx="3275171" cy="8740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33680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Sustentabilidade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533680" y="6018728"/>
            <a:ext cx="2838212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Menor poluição com trânsito mais fluido.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90371" y="4344472"/>
            <a:ext cx="3275171" cy="8740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08851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Adaptabilidade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10808851" y="6018728"/>
            <a:ext cx="2838212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Sistema escalável para cidades de qualquer porte.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44265"/>
            <a:ext cx="73304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Funcionalidades Principais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9320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Contagem Veicular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977414"/>
            <a:ext cx="30054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Monitoramento automático preservando privacidade dos cidadãos.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9446" y="469320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39446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Integração IoT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139446" y="597741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Conexão com sistemas de cidades inteligentes existentes.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5221" y="4693206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5221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Análise de Tráfego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485221" y="597741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Histórico e padrões para planejamento urbano eficiente.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0997" y="4693206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0997" y="5486995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Visualização Dinâmica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830997" y="633174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Interfaces intuitivas para tomada de decisões rápidas.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37717"/>
            <a:ext cx="60420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Tecnologias Utilizadas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86658"/>
            <a:ext cx="7556421" cy="3705225"/>
          </a:xfrm>
          <a:prstGeom prst="roundRect">
            <a:avLst>
              <a:gd name="adj" fmla="val 257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794278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5457" y="293798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Hardware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032438" y="293798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Software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545610" y="293798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Comunicação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7810" y="3444597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15457" y="3588306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Câmeras de alta resolução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032438" y="358830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Servidor Python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45610" y="3588306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Protocolos IoT seguros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7810" y="4457819"/>
            <a:ext cx="7540347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515457" y="46015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Arduino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032438" y="4601528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Banco de dados MongoDB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1545610" y="46015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API RESTful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87810" y="5471041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515457" y="561474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Dispositivos IoT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9032438" y="5614749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Visualização com Plotly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1545610" y="5614749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Transmissão de dados remota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rying(1)">
            <a:hlinkClick r:id="" action="ppaction://media"/>
            <a:extLst>
              <a:ext uri="{FF2B5EF4-FFF2-40B4-BE49-F238E27FC236}">
                <a16:creationId xmlns:a16="http://schemas.microsoft.com/office/drawing/2014/main" id="{93197EAF-AE30-44DB-B3DD-31793158FC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01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407</Words>
  <Application>Microsoft Office PowerPoint</Application>
  <PresentationFormat>Personalizar</PresentationFormat>
  <Paragraphs>111</Paragraphs>
  <Slides>14</Slides>
  <Notes>11</Notes>
  <HiddenSlides>0</HiddenSlides>
  <MMClips>2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9" baseType="lpstr">
      <vt:lpstr>Epilogue</vt:lpstr>
      <vt:lpstr>Fraunces Medium</vt:lpstr>
      <vt:lpstr>Calibri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ALEXANDRE OLIVEIRA</cp:lastModifiedBy>
  <cp:revision>12</cp:revision>
  <dcterms:created xsi:type="dcterms:W3CDTF">2024-11-10T21:54:49Z</dcterms:created>
  <dcterms:modified xsi:type="dcterms:W3CDTF">2024-11-21T03:56:04Z</dcterms:modified>
</cp:coreProperties>
</file>